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646" r:id="rId5"/>
    <p:sldId id="456" r:id="rId6"/>
    <p:sldId id="561" r:id="rId7"/>
    <p:sldId id="562" r:id="rId8"/>
    <p:sldId id="641" r:id="rId9"/>
    <p:sldId id="587" r:id="rId10"/>
    <p:sldId id="648" r:id="rId11"/>
    <p:sldId id="589" r:id="rId12"/>
    <p:sldId id="647" r:id="rId13"/>
    <p:sldId id="643" r:id="rId14"/>
  </p:sldIdLst>
  <p:sldSz cx="9144000" cy="5143500" type="screen16x9"/>
  <p:notesSz cx="6797675" cy="9872663"/>
  <p:embeddedFontLst>
    <p:embeddedFont>
      <p:font typeface="Vodafone" panose="020B0503020202020204" pitchFamily="34" charset="0"/>
      <p:regular r:id="rId17"/>
      <p:bold r:id="rId18"/>
    </p:embeddedFont>
    <p:embeddedFont>
      <p:font typeface="Vodafone Rg" panose="020B0606080202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300"/>
    <a:srgbClr val="9C2AA0"/>
    <a:srgbClr val="4A4D4E"/>
    <a:srgbClr val="A6A6A6"/>
    <a:srgbClr val="F2F2F2"/>
    <a:srgbClr val="D2D2D2"/>
    <a:srgbClr val="D2D2D3"/>
    <a:srgbClr val="54575A"/>
    <a:srgbClr val="A3A6A6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AF007-BF3E-45A7-A4A1-E5CBC707BF9F}" v="3" dt="2025-11-14T14:12:19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3052" autoAdjust="0"/>
  </p:normalViewPr>
  <p:slideViewPr>
    <p:cSldViewPr snapToGrid="0" snapToObjects="1" showGuides="1">
      <p:cViewPr varScale="1">
        <p:scale>
          <a:sx n="94" d="100"/>
          <a:sy n="94" d="100"/>
        </p:scale>
        <p:origin x="761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114" d="100"/>
          <a:sy n="114" d="100"/>
        </p:scale>
        <p:origin x="3520" y="184"/>
      </p:cViewPr>
      <p:guideLst>
        <p:guide orient="horz" pos="311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nak Parmar, Vodafone" userId="959b3c89-5b75-4119-8abd-21f3978a27c2" providerId="ADAL" clId="{A44AF007-BF3E-45A7-A4A1-E5CBC707BF9F}"/>
    <pc:docChg chg="custSel addSld delSld modSld modShowInfo">
      <pc:chgData name="Raunak Parmar, Vodafone" userId="959b3c89-5b75-4119-8abd-21f3978a27c2" providerId="ADAL" clId="{A44AF007-BF3E-45A7-A4A1-E5CBC707BF9F}" dt="2025-11-14T14:18:33.058" v="214" actId="2744"/>
      <pc:docMkLst>
        <pc:docMk/>
      </pc:docMkLst>
      <pc:sldChg chg="del">
        <pc:chgData name="Raunak Parmar, Vodafone" userId="959b3c89-5b75-4119-8abd-21f3978a27c2" providerId="ADAL" clId="{A44AF007-BF3E-45A7-A4A1-E5CBC707BF9F}" dt="2025-11-14T14:02:35.295" v="61" actId="47"/>
        <pc:sldMkLst>
          <pc:docMk/>
          <pc:sldMk cId="1930064870" sldId="457"/>
        </pc:sldMkLst>
      </pc:sldChg>
      <pc:sldChg chg="del">
        <pc:chgData name="Raunak Parmar, Vodafone" userId="959b3c89-5b75-4119-8abd-21f3978a27c2" providerId="ADAL" clId="{A44AF007-BF3E-45A7-A4A1-E5CBC707BF9F}" dt="2025-11-14T14:01:09.891" v="49" actId="47"/>
        <pc:sldMkLst>
          <pc:docMk/>
          <pc:sldMk cId="345151696" sldId="568"/>
        </pc:sldMkLst>
      </pc:sldChg>
      <pc:sldChg chg="del">
        <pc:chgData name="Raunak Parmar, Vodafone" userId="959b3c89-5b75-4119-8abd-21f3978a27c2" providerId="ADAL" clId="{A44AF007-BF3E-45A7-A4A1-E5CBC707BF9F}" dt="2025-11-14T14:01:08.696" v="48" actId="47"/>
        <pc:sldMkLst>
          <pc:docMk/>
          <pc:sldMk cId="611224125" sldId="569"/>
        </pc:sldMkLst>
      </pc:sldChg>
      <pc:sldChg chg="del">
        <pc:chgData name="Raunak Parmar, Vodafone" userId="959b3c89-5b75-4119-8abd-21f3978a27c2" providerId="ADAL" clId="{A44AF007-BF3E-45A7-A4A1-E5CBC707BF9F}" dt="2025-11-14T14:01:06.950" v="46" actId="47"/>
        <pc:sldMkLst>
          <pc:docMk/>
          <pc:sldMk cId="1429585274" sldId="570"/>
        </pc:sldMkLst>
      </pc:sldChg>
      <pc:sldChg chg="addSp delSp modSp mod modClrScheme chgLayout">
        <pc:chgData name="Raunak Parmar, Vodafone" userId="959b3c89-5b75-4119-8abd-21f3978a27c2" providerId="ADAL" clId="{A44AF007-BF3E-45A7-A4A1-E5CBC707BF9F}" dt="2025-11-14T14:10:57.432" v="211" actId="255"/>
        <pc:sldMkLst>
          <pc:docMk/>
          <pc:sldMk cId="2075022814" sldId="589"/>
        </pc:sldMkLst>
        <pc:spChg chg="del">
          <ac:chgData name="Raunak Parmar, Vodafone" userId="959b3c89-5b75-4119-8abd-21f3978a27c2" providerId="ADAL" clId="{A44AF007-BF3E-45A7-A4A1-E5CBC707BF9F}" dt="2025-11-14T14:01:33.964" v="53" actId="478"/>
          <ac:spMkLst>
            <pc:docMk/>
            <pc:sldMk cId="2075022814" sldId="589"/>
            <ac:spMk id="2" creationId="{00000000-0000-0000-0000-000000000000}"/>
          </ac:spMkLst>
        </pc:spChg>
        <pc:spChg chg="mod">
          <ac:chgData name="Raunak Parmar, Vodafone" userId="959b3c89-5b75-4119-8abd-21f3978a27c2" providerId="ADAL" clId="{A44AF007-BF3E-45A7-A4A1-E5CBC707BF9F}" dt="2025-11-14T14:09:40.026" v="117" actId="26606"/>
          <ac:spMkLst>
            <pc:docMk/>
            <pc:sldMk cId="2075022814" sldId="589"/>
            <ac:spMk id="4" creationId="{00000000-0000-0000-0000-000000000000}"/>
          </ac:spMkLst>
        </pc:spChg>
        <pc:spChg chg="add mod">
          <ac:chgData name="Raunak Parmar, Vodafone" userId="959b3c89-5b75-4119-8abd-21f3978a27c2" providerId="ADAL" clId="{A44AF007-BF3E-45A7-A4A1-E5CBC707BF9F}" dt="2025-11-14T14:10:57.432" v="211" actId="255"/>
          <ac:spMkLst>
            <pc:docMk/>
            <pc:sldMk cId="2075022814" sldId="589"/>
            <ac:spMk id="5" creationId="{B3963928-FBAC-76BE-F3F9-F41FEB891415}"/>
          </ac:spMkLst>
        </pc:spChg>
        <pc:spChg chg="mod ord">
          <ac:chgData name="Raunak Parmar, Vodafone" userId="959b3c89-5b75-4119-8abd-21f3978a27c2" providerId="ADAL" clId="{A44AF007-BF3E-45A7-A4A1-E5CBC707BF9F}" dt="2025-11-14T14:09:40.026" v="117" actId="26606"/>
          <ac:spMkLst>
            <pc:docMk/>
            <pc:sldMk cId="2075022814" sldId="589"/>
            <ac:spMk id="6" creationId="{F84F89E3-5CE2-D590-EEB8-BD75BD7417BB}"/>
          </ac:spMkLst>
        </pc:spChg>
        <pc:spChg chg="add mod ord">
          <ac:chgData name="Raunak Parmar, Vodafone" userId="959b3c89-5b75-4119-8abd-21f3978a27c2" providerId="ADAL" clId="{A44AF007-BF3E-45A7-A4A1-E5CBC707BF9F}" dt="2025-11-14T14:10:22.603" v="130" actId="255"/>
          <ac:spMkLst>
            <pc:docMk/>
            <pc:sldMk cId="2075022814" sldId="589"/>
            <ac:spMk id="7" creationId="{876BD3C0-58B8-3FFB-2BA8-2D3AA0C3F8C7}"/>
          </ac:spMkLst>
        </pc:spChg>
        <pc:picChg chg="add mod">
          <ac:chgData name="Raunak Parmar, Vodafone" userId="959b3c89-5b75-4119-8abd-21f3978a27c2" providerId="ADAL" clId="{A44AF007-BF3E-45A7-A4A1-E5CBC707BF9F}" dt="2025-11-14T14:09:40.026" v="117" actId="26606"/>
          <ac:picMkLst>
            <pc:docMk/>
            <pc:sldMk cId="2075022814" sldId="589"/>
            <ac:picMk id="9" creationId="{2EB4255E-565D-58F3-73A7-059145808243}"/>
          </ac:picMkLst>
        </pc:picChg>
      </pc:sldChg>
      <pc:sldChg chg="del">
        <pc:chgData name="Raunak Parmar, Vodafone" userId="959b3c89-5b75-4119-8abd-21f3978a27c2" providerId="ADAL" clId="{A44AF007-BF3E-45A7-A4A1-E5CBC707BF9F}" dt="2025-11-14T14:01:07.863" v="47" actId="47"/>
        <pc:sldMkLst>
          <pc:docMk/>
          <pc:sldMk cId="1921491265" sldId="590"/>
        </pc:sldMkLst>
      </pc:sldChg>
      <pc:sldChg chg="del">
        <pc:chgData name="Raunak Parmar, Vodafone" userId="959b3c89-5b75-4119-8abd-21f3978a27c2" providerId="ADAL" clId="{A44AF007-BF3E-45A7-A4A1-E5CBC707BF9F}" dt="2025-11-14T14:01:10.615" v="50" actId="47"/>
        <pc:sldMkLst>
          <pc:docMk/>
          <pc:sldMk cId="2883121315" sldId="642"/>
        </pc:sldMkLst>
      </pc:sldChg>
      <pc:sldChg chg="modSp add del mod">
        <pc:chgData name="Raunak Parmar, Vodafone" userId="959b3c89-5b75-4119-8abd-21f3978a27c2" providerId="ADAL" clId="{A44AF007-BF3E-45A7-A4A1-E5CBC707BF9F}" dt="2025-11-14T14:01:22.243" v="51" actId="2696"/>
        <pc:sldMkLst>
          <pc:docMk/>
          <pc:sldMk cId="1732868157" sldId="649"/>
        </pc:sldMkLst>
        <pc:spChg chg="mod">
          <ac:chgData name="Raunak Parmar, Vodafone" userId="959b3c89-5b75-4119-8abd-21f3978a27c2" providerId="ADAL" clId="{A44AF007-BF3E-45A7-A4A1-E5CBC707BF9F}" dt="2025-11-14T14:00:54.571" v="45" actId="20577"/>
          <ac:spMkLst>
            <pc:docMk/>
            <pc:sldMk cId="1732868157" sldId="649"/>
            <ac:spMk id="2" creationId="{DCF8F2CC-E3DA-7B25-2DF1-A119178A223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7B1F7-DEDC-2E82-8951-232A24070E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1A3CC-3A98-AF4A-8D48-8AFB5B5CD1E1}" type="datetimeFigureOut">
              <a:rPr lang="en-GB" smtClean="0"/>
              <a:t>14/11/2025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14/11/2025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31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F31EE9-DB8C-27FB-99C3-C059724784A7}"/>
              </a:ext>
            </a:extLst>
          </p:cNvPr>
          <p:cNvSpPr/>
          <p:nvPr userDrawn="1"/>
        </p:nvSpPr>
        <p:spPr>
          <a:xfrm>
            <a:off x="0" y="0"/>
            <a:ext cx="5384800" cy="3378200"/>
          </a:xfrm>
          <a:prstGeom prst="rect">
            <a:avLst/>
          </a:prstGeom>
          <a:gradFill flip="none" rotWithShape="1">
            <a:gsLst>
              <a:gs pos="54000">
                <a:schemeClr val="tx1">
                  <a:alpha val="0"/>
                </a:schemeClr>
              </a:gs>
              <a:gs pos="0">
                <a:schemeClr val="tx1">
                  <a:alpha val="5000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CFFC89-8714-E144-A0DC-BF54863DC6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5" y="339725"/>
            <a:ext cx="3793638" cy="9754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200" b="1" i="0" spc="0">
                <a:solidFill>
                  <a:schemeClr val="bg1"/>
                </a:solidFill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r>
              <a:rPr lang="en-US" dirty="0"/>
              <a:t>Headlines goes here, two lines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F9CA7-AE89-D3EF-169C-EC4A92554C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11393" y="4716940"/>
            <a:ext cx="781782" cy="235085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75A1E9B-AAD8-9082-70C2-C15BB6796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bg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34703130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x3 Video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C20B89C-34C1-C94D-9FC5-372C29A932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82EB5-1D96-5EBA-9A08-00A57A824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11393" y="4716940"/>
            <a:ext cx="781782" cy="235085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699609DD-BB52-7859-394F-77A534160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tx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1CDEB26-8E73-6343-8146-B0C44BF9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2EC4B-41CD-17F4-B0C8-9842FD08D8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11393" y="4716940"/>
            <a:ext cx="781782" cy="235085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047D69C-FF8F-CEF6-AFA5-99EAEF77A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bg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6x9 Video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ACDF09C-C071-6740-A934-8D9210F4BE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F8FE0-D328-F9EE-AD73-22F9F2A63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11393" y="4716940"/>
            <a:ext cx="781782" cy="235085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845B3075-8C97-64BC-D7EC-849DE92C7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tx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123444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Ic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081478-6921-2F78-455E-870B7933CD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74C53-42D6-5DB7-B34A-2ADB01EA67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34255" y="2259697"/>
            <a:ext cx="2075490" cy="6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Ic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28462-9353-F5D2-64BD-49018D2F2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34255" y="2259697"/>
            <a:ext cx="2075490" cy="6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7783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925443-E382-7CFB-F0E0-B4C0D433D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34255" y="2259697"/>
            <a:ext cx="2075490" cy="6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Image 16 Two 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E318C50-6022-5348-B6D1-757D0FD0AB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11783" y="1916723"/>
            <a:ext cx="5720434" cy="9759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 spc="0">
                <a:solidFill>
                  <a:schemeClr val="bg1"/>
                </a:solidFill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r>
              <a:rPr lang="en-US" dirty="0"/>
              <a:t>Headlines goes here,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89A4E107-2108-C644-AC52-76AA192E3A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1783" y="2892697"/>
            <a:ext cx="5720434" cy="337446"/>
          </a:xfrm>
        </p:spPr>
        <p:txBody>
          <a:bodyPr anchor="ctr"/>
          <a:lstStyle>
            <a:lvl1pPr marL="0" indent="0" algn="ctr">
              <a:buFontTx/>
              <a:buNone/>
              <a:defRPr sz="1500" b="0" spc="0" baseline="0">
                <a:solidFill>
                  <a:schemeClr val="bg1"/>
                </a:solidFill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19481384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0825" y="0"/>
            <a:ext cx="8642350" cy="99892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600" b="1" i="0" spc="0" baseline="0"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998924"/>
            <a:ext cx="8642350" cy="3404027"/>
          </a:xfrm>
        </p:spPr>
        <p:txBody>
          <a:bodyPr/>
          <a:lstStyle>
            <a:lvl1pPr>
              <a:defRPr sz="1600">
                <a:latin typeface="Vodafone" panose="020B0503020202020204" pitchFamily="34" charset="0"/>
                <a:cs typeface="Vodafone" panose="020B0503020202020204" pitchFamily="34" charset="0"/>
              </a:defRPr>
            </a:lvl1pPr>
            <a:lvl2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2pPr>
            <a:lvl3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3pPr>
            <a:lvl4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4pPr>
            <a:lvl5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3F629B-632B-F9A5-87C1-7F0D6A4FC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tx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998925"/>
            <a:ext cx="4213225" cy="347782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998925"/>
            <a:ext cx="4213225" cy="3477826"/>
          </a:xfrm>
        </p:spPr>
        <p:txBody>
          <a:bodyPr/>
          <a:lstStyle>
            <a:lvl1pPr>
              <a:defRPr sz="1600">
                <a:latin typeface="Vodafone" panose="020B0503020202020204" pitchFamily="34" charset="0"/>
                <a:cs typeface="Vodafone" panose="020B0503020202020204" pitchFamily="34" charset="0"/>
              </a:defRPr>
            </a:lvl1pPr>
            <a:lvl2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2pPr>
            <a:lvl3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3pPr>
            <a:lvl4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4pPr>
            <a:lvl5pPr>
              <a:defRPr sz="1200">
                <a:latin typeface="Vodafone" panose="020B0503020202020204" pitchFamily="34" charset="0"/>
                <a:cs typeface="Vodafone" panose="020B05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0284ED8-1EF5-F9F1-87F5-98C1EA064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0"/>
            <a:ext cx="8642350" cy="99892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600" b="1" i="0" spc="0" baseline="0"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24D35CE-E595-30E3-4DBB-093F22BC7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tx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transition spd="slow">
    <p:wipe dir="r"/>
  </p:transition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6E833534-172E-F740-A953-BDC40BB0C9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4937080-0E4C-E823-9D51-34B661390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0"/>
            <a:ext cx="8642350" cy="99892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600" b="1" i="0" spc="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0F263BC4-348D-2204-D92A-D416B47D9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99D38-6539-B64D-B843-608399CB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odafone" panose="020B0503020202020204" pitchFamily="34" charset="0"/>
                <a:cs typeface="Vodafone" panose="020B050302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1C058-5762-2EC1-E372-8DD06DF3AC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11393" y="4716940"/>
            <a:ext cx="781782" cy="235085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9C5839C-000E-9AB0-58A9-2D483EAB0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bg1"/>
                </a:solidFill>
                <a:latin typeface="Vodafone" panose="020B0503020202020204" pitchFamily="34" charset="0"/>
                <a:ea typeface="+mn-ea"/>
                <a:cs typeface="Vodafone" panose="020B0503020202020204" pitchFamily="34" charset="0"/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 spc="520" baseline="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ECFA4-F114-30BB-5070-3D03938BC4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8111393" y="4716940"/>
            <a:ext cx="781782" cy="235085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A41469D-EB8E-0866-42EB-91D154B1A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7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701" r:id="rId2"/>
    <p:sldLayoutId id="2147483826" r:id="rId3"/>
    <p:sldLayoutId id="2147483702" r:id="rId4"/>
    <p:sldLayoutId id="2147483817" r:id="rId5"/>
    <p:sldLayoutId id="2147483650" r:id="rId6"/>
    <p:sldLayoutId id="2147483706" r:id="rId7"/>
    <p:sldLayoutId id="2147483654" r:id="rId8"/>
    <p:sldLayoutId id="2147483666" r:id="rId9"/>
    <p:sldLayoutId id="2147483807" r:id="rId10"/>
    <p:sldLayoutId id="2147483667" r:id="rId11"/>
    <p:sldLayoutId id="2147483808" r:id="rId12"/>
    <p:sldLayoutId id="2147483708" r:id="rId13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spc="570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" panose="020B0503020202020204" pitchFamily="34" charset="0"/>
          <a:ea typeface="+mn-ea"/>
          <a:cs typeface="Vodafone" panose="020B0503020202020204" pitchFamily="34" charset="0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" panose="020B0503020202020204" pitchFamily="34" charset="0"/>
          <a:ea typeface="+mn-ea"/>
          <a:cs typeface="Vodafone" panose="020B0503020202020204" pitchFamily="34" charset="0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" panose="020B0503020202020204" pitchFamily="34" charset="0"/>
          <a:ea typeface="+mn-ea"/>
          <a:cs typeface="Vodafone" panose="020B0503020202020204" pitchFamily="34" charset="0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Vodafone" panose="020B0503020202020204" pitchFamily="34" charset="0"/>
          <a:ea typeface="+mn-ea"/>
          <a:cs typeface="Vodafone" panose="020B0503020202020204" pitchFamily="34" charset="0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Vodafone" panose="020B0503020202020204" pitchFamily="34" charset="0"/>
          <a:ea typeface="+mn-ea"/>
          <a:cs typeface="Vodafone" panose="020B0503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3117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214" userDrawn="1">
          <p15:clr>
            <a:srgbClr val="F26B43"/>
          </p15:clr>
        </p15:guide>
        <p15:guide id="8" orient="horz" pos="2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vodafone.com/careers/professional-career-areas/shared-service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AE772-A05B-0B41-B763-9F1ED512F8A9}"/>
              </a:ext>
            </a:extLst>
          </p:cNvPr>
          <p:cNvSpPr txBox="1"/>
          <p:nvPr/>
        </p:nvSpPr>
        <p:spPr>
          <a:xfrm>
            <a:off x="7514376" y="466253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H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0076C-7635-5342-46C9-2DA6B9FDE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395" y="1774404"/>
            <a:ext cx="4318605" cy="1840205"/>
          </a:xfrm>
        </p:spPr>
        <p:txBody>
          <a:bodyPr/>
          <a:lstStyle/>
          <a:p>
            <a:r>
              <a:rPr lang="en-US" dirty="0"/>
              <a:t>Tech Tales &amp; Triumphs: An Alumni Interaction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A2224FA-2D44-DC55-61ED-649500E67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/>
          <a:lstStyle/>
          <a:p>
            <a:r>
              <a:rPr lang="en-GB" sz="700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833756733"/>
      </p:ext>
    </p:extLst>
  </p:cSld>
  <p:clrMapOvr>
    <a:masterClrMapping/>
  </p:clrMapOvr>
  <p:transition spd="slow" advTm="147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59439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9F57A-4B2C-E07A-F59E-9CD7645A2F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977DB-33E0-8BDD-7163-AB725B036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0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6142B7-3B9D-520F-BB65-27070BEA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98924"/>
          </a:xfrm>
        </p:spPr>
        <p:txBody>
          <a:bodyPr anchor="ctr">
            <a:normAutofit/>
          </a:bodyPr>
          <a:lstStyle/>
          <a:p>
            <a:r>
              <a:rPr lang="en-GB" dirty="0"/>
              <a:t>Brief Introduction about me!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50825" y="998924"/>
            <a:ext cx="6331445" cy="3404027"/>
          </a:xfrm>
        </p:spPr>
        <p:txBody>
          <a:bodyPr anchor="t">
            <a:normAutofit/>
          </a:bodyPr>
          <a:lstStyle/>
          <a:p>
            <a:pPr>
              <a:spcAft>
                <a:spcPts val="1000"/>
              </a:spcAft>
            </a:pPr>
            <a:r>
              <a:rPr lang="en-GB" dirty="0"/>
              <a:t>Recently, graduated From Acharya Institute of Technology </a:t>
            </a:r>
            <a:br>
              <a:rPr lang="en-GB" dirty="0"/>
            </a:br>
            <a:r>
              <a:rPr lang="en-GB" dirty="0"/>
              <a:t>Batch – </a:t>
            </a:r>
            <a:r>
              <a:rPr lang="en-GB" b="1" dirty="0"/>
              <a:t>2021 to 2025</a:t>
            </a:r>
            <a:br>
              <a:rPr lang="en-GB" dirty="0"/>
            </a:br>
            <a:endParaRPr lang="en-GB" dirty="0"/>
          </a:p>
          <a:p>
            <a:pPr marL="0" indent="0">
              <a:spcAft>
                <a:spcPts val="1000"/>
              </a:spcAft>
              <a:buNone/>
            </a:pPr>
            <a:r>
              <a:rPr lang="en-GB" sz="2000" b="1" dirty="0"/>
              <a:t>Experiences</a:t>
            </a:r>
            <a:r>
              <a:rPr lang="en-GB" dirty="0"/>
              <a:t> </a:t>
            </a:r>
          </a:p>
          <a:p>
            <a:pPr>
              <a:spcAft>
                <a:spcPts val="1000"/>
              </a:spcAft>
            </a:pPr>
            <a:r>
              <a:rPr lang="en-GB" dirty="0"/>
              <a:t>Worked as an Application Developer Intern in Malcom (Nov 2024 – April 2025).</a:t>
            </a:r>
          </a:p>
          <a:p>
            <a:pPr>
              <a:spcAft>
                <a:spcPts val="1000"/>
              </a:spcAft>
            </a:pPr>
            <a:r>
              <a:rPr lang="en-GB" dirty="0"/>
              <a:t>Tech Stack I worked on were – React Native, NodeJS and Python.</a:t>
            </a:r>
          </a:p>
          <a:p>
            <a:pPr>
              <a:spcAft>
                <a:spcPts val="1000"/>
              </a:spcAft>
            </a:pPr>
            <a:r>
              <a:rPr lang="en-GB" dirty="0"/>
              <a:t>Currently working as Data Analyst in </a:t>
            </a:r>
            <a:r>
              <a:rPr lang="en-GB" dirty="0">
                <a:solidFill>
                  <a:srgbClr val="FF0000"/>
                </a:solidFill>
              </a:rPr>
              <a:t>VOIS</a:t>
            </a:r>
            <a:r>
              <a:rPr lang="en-GB" dirty="0"/>
              <a:t> </a:t>
            </a:r>
            <a:r>
              <a:rPr lang="en-GB" sz="1200" dirty="0"/>
              <a:t>(</a:t>
            </a:r>
            <a:r>
              <a:rPr lang="en-US" u="sng" dirty="0">
                <a:hlinkClick r:id="rId2"/>
              </a:rPr>
              <a:t>Vodafone Intelligent Solutions). </a:t>
            </a:r>
          </a:p>
          <a:p>
            <a:pPr>
              <a:spcAft>
                <a:spcPts val="1000"/>
              </a:spcAft>
            </a:pPr>
            <a:r>
              <a:rPr lang="en-GB" dirty="0"/>
              <a:t>Tools I am working on </a:t>
            </a:r>
            <a:r>
              <a:rPr lang="en-GB" dirty="0">
                <a:hlinkClick r:id="rId2"/>
              </a:rPr>
              <a:t>–</a:t>
            </a:r>
            <a:r>
              <a:rPr lang="en-GB" dirty="0"/>
              <a:t> Power BI, Automation, Python, Power Suites </a:t>
            </a:r>
          </a:p>
          <a:p>
            <a:pPr marL="0" indent="0">
              <a:spcAft>
                <a:spcPts val="1000"/>
              </a:spcAft>
              <a:buNone/>
            </a:pPr>
            <a:endParaRPr lang="en-US" u="sng" dirty="0">
              <a:hlinkClick r:id="rId2"/>
            </a:endParaRPr>
          </a:p>
          <a:p>
            <a:pPr>
              <a:spcAft>
                <a:spcPts val="1000"/>
              </a:spcAft>
            </a:pPr>
            <a:endParaRPr lang="en-US" u="sng" dirty="0">
              <a:hlinkClick r:id="rId2"/>
            </a:endParaRPr>
          </a:p>
          <a:p>
            <a:pPr>
              <a:spcAft>
                <a:spcPts val="1000"/>
              </a:spcAft>
            </a:pPr>
            <a:endParaRPr lang="en-GB" dirty="0"/>
          </a:p>
          <a:p>
            <a:pPr>
              <a:spcAft>
                <a:spcPts val="1000"/>
              </a:spcAft>
            </a:pPr>
            <a:endParaRPr lang="en-GB" sz="1200" dirty="0"/>
          </a:p>
          <a:p>
            <a:pPr marL="0" indent="0">
              <a:spcAft>
                <a:spcPts val="1000"/>
              </a:spcAft>
              <a:buNone/>
            </a:pPr>
            <a:endParaRPr lang="en-US" u="sng" dirty="0">
              <a:hlinkClick r:id="rId2"/>
            </a:endParaRPr>
          </a:p>
          <a:p>
            <a:pPr marL="0" indent="0">
              <a:spcAft>
                <a:spcPts val="1000"/>
              </a:spcAft>
              <a:buNone/>
            </a:pPr>
            <a:endParaRPr lang="en-GB" dirty="0"/>
          </a:p>
          <a:p>
            <a:pPr marL="0" indent="0">
              <a:spcAft>
                <a:spcPts val="1000"/>
              </a:spcAft>
              <a:buNone/>
            </a:pPr>
            <a:endParaRPr lang="en-GB" sz="1600" dirty="0"/>
          </a:p>
          <a:p>
            <a:pPr>
              <a:spcAft>
                <a:spcPts val="1000"/>
              </a:spcAft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Insert Confidentiality Level In Slide Footer </a:t>
            </a:r>
          </a:p>
        </p:txBody>
      </p:sp>
      <p:pic>
        <p:nvPicPr>
          <p:cNvPr id="3" name="Picture 2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1DB5DC87-5853-3E88-A3BF-148E6D2B38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33" r="10031"/>
          <a:stretch>
            <a:fillRect/>
          </a:stretch>
        </p:blipFill>
        <p:spPr>
          <a:xfrm>
            <a:off x="6704519" y="998924"/>
            <a:ext cx="2066407" cy="2409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551613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FC744F3-3583-C47D-5BB8-2D5F61D13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1214" y="43128"/>
            <a:ext cx="6269126" cy="486461"/>
          </a:xfrm>
        </p:spPr>
        <p:txBody>
          <a:bodyPr anchor="ctr">
            <a:normAutofit/>
          </a:bodyPr>
          <a:lstStyle/>
          <a:p>
            <a:r>
              <a:rPr lang="en-US" sz="2500" dirty="0"/>
              <a:t>A personal quote or motto that inspires you</a:t>
            </a:r>
            <a:endParaRPr lang="en-GB" sz="250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01DC079-10E1-5635-FC89-08D2A6F85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 descr="A black and white message&#10;&#10;AI-generated content may be incorrect.">
            <a:extLst>
              <a:ext uri="{FF2B5EF4-FFF2-40B4-BE49-F238E27FC236}">
                <a16:creationId xmlns:a16="http://schemas.microsoft.com/office/drawing/2014/main" id="{7EB241D2-ABE8-5CB1-BDF7-79C2A567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13" y="1110255"/>
            <a:ext cx="2399339" cy="3264408"/>
          </a:xfrm>
          <a:prstGeom prst="rect">
            <a:avLst/>
          </a:prstGeom>
          <a:noFill/>
        </p:spPr>
      </p:pic>
      <p:pic>
        <p:nvPicPr>
          <p:cNvPr id="10" name="Picture 9" descr="A screenshot of a chat&#10;&#10;AI-generated content may be incorrect.">
            <a:extLst>
              <a:ext uri="{FF2B5EF4-FFF2-40B4-BE49-F238E27FC236}">
                <a16:creationId xmlns:a16="http://schemas.microsoft.com/office/drawing/2014/main" id="{C5DB2A17-B8CB-DA8C-4CB6-C9D7EB6C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30" y="1110255"/>
            <a:ext cx="2742102" cy="3264408"/>
          </a:xfrm>
          <a:prstGeom prst="rect">
            <a:avLst/>
          </a:prstGeom>
          <a:noFill/>
        </p:spPr>
      </p:pic>
      <p:sp>
        <p:nvSpPr>
          <p:cNvPr id="3" name="Slide Number Placeholder 2" hidden="1"/>
          <p:cNvSpPr>
            <a:spLocks noGrp="1"/>
          </p:cNvSpPr>
          <p:nvPr>
            <p:ph type="sldNum" sz="quarter" idx="4294967295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2873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335B946-200B-3D44-A64D-85CED0FE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98924"/>
          </a:xfrm>
        </p:spPr>
        <p:txBody>
          <a:bodyPr anchor="ctr">
            <a:normAutofit/>
          </a:bodyPr>
          <a:lstStyle/>
          <a:p>
            <a:r>
              <a:rPr lang="en-US" u="sng" cap="all" dirty="0"/>
              <a:t>College Support &amp; Faculty Interaction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8B235-507B-3E44-A3BB-64F3FDA0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1E34BD1-2DE4-87C6-CA35-2DFA3C0280A6}"/>
              </a:ext>
            </a:extLst>
          </p:cNvPr>
          <p:cNvSpPr>
            <a:spLocks noGrp="1"/>
          </p:cNvSpPr>
          <p:nvPr/>
        </p:nvSpPr>
        <p:spPr>
          <a:xfrm>
            <a:off x="250825" y="998924"/>
            <a:ext cx="6047562" cy="34040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8113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b="1" u="sng" kern="1200" dirty="0"/>
              <a:t>College Academic Support</a:t>
            </a:r>
          </a:p>
          <a:p>
            <a:pPr marL="138113" lvl="1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500" kern="1200" dirty="0"/>
              <a:t>Consistent encouragement and resources from faculty helped me maintain focus and motivation during academic and career planning.</a:t>
            </a:r>
          </a:p>
          <a:p>
            <a:pPr marL="138113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b="1" u="sng" kern="1200" dirty="0"/>
              <a:t>Workshops and Career Counseling</a:t>
            </a:r>
          </a:p>
          <a:p>
            <a:pPr marL="138113" lvl="1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500" kern="1200" dirty="0"/>
              <a:t>Workshops and seminars exposed us to industry trends and helped develop skills necessary for professional success. (</a:t>
            </a:r>
            <a:r>
              <a:rPr lang="en-US" sz="1500" kern="1200" dirty="0" err="1"/>
              <a:t>CoCubes</a:t>
            </a:r>
            <a:r>
              <a:rPr lang="en-US" sz="1500" dirty="0"/>
              <a:t> Training)</a:t>
            </a:r>
            <a:endParaRPr lang="en-US" sz="1500" kern="1200" dirty="0"/>
          </a:p>
          <a:p>
            <a:pPr marL="138113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b="1" u="sng" kern="1200" dirty="0"/>
              <a:t>Senior Peer Mentorship</a:t>
            </a:r>
          </a:p>
          <a:p>
            <a:pPr marL="138113" lvl="1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500" kern="1200" dirty="0"/>
              <a:t>Interaction with seniors provided real-world insights, motivation, and practical advice for internships and job preparation.</a:t>
            </a:r>
          </a:p>
          <a:p>
            <a:pPr marL="138113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b="1" u="sng" kern="1200" dirty="0"/>
              <a:t>Professional Growth Ecosystem</a:t>
            </a:r>
          </a:p>
          <a:p>
            <a:pPr marL="138113" lvl="1" indent="-13811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500" kern="1200" dirty="0"/>
              <a:t>The combined college support and senior guidance created a nurturing environment essential for securing internships and jobs</a:t>
            </a:r>
            <a:r>
              <a:rPr lang="en-US" sz="1200" kern="1200" dirty="0"/>
              <a:t>.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A911E6E-33F8-761F-DE82-9046EDA4A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spc="0" baseline="0" dirty="0">
                <a:latin typeface="Vodafone" panose="020B0503020202020204" pitchFamily="34" charset="0"/>
                <a:ea typeface="+mn-ea"/>
                <a:cs typeface="Vodafone" panose="020B0503020202020204" pitchFamily="34" charset="0"/>
              </a:rPr>
              <a:t>Insert Confidentiality Level In Slide Footer </a:t>
            </a:r>
          </a:p>
        </p:txBody>
      </p:sp>
      <p:pic>
        <p:nvPicPr>
          <p:cNvPr id="11" name="Picture 10" descr="A group of people standing in a hallway&#10;&#10;AI-generated content may be incorrect.">
            <a:extLst>
              <a:ext uri="{FF2B5EF4-FFF2-40B4-BE49-F238E27FC236}">
                <a16:creationId xmlns:a16="http://schemas.microsoft.com/office/drawing/2014/main" id="{E6BA7AA2-08EE-6421-B83B-060BCF99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28" r="-3" b="16357"/>
          <a:stretch>
            <a:fillRect/>
          </a:stretch>
        </p:blipFill>
        <p:spPr>
          <a:xfrm>
            <a:off x="6457366" y="808730"/>
            <a:ext cx="2435809" cy="1962070"/>
          </a:xfrm>
          <a:prstGeom prst="rect">
            <a:avLst/>
          </a:prstGeom>
          <a:noFill/>
        </p:spPr>
      </p:pic>
      <p:pic>
        <p:nvPicPr>
          <p:cNvPr id="13" name="Picture 12" descr="A group of men on a stage&#10;&#10;AI-generated content may be incorrect.">
            <a:extLst>
              <a:ext uri="{FF2B5EF4-FFF2-40B4-BE49-F238E27FC236}">
                <a16:creationId xmlns:a16="http://schemas.microsoft.com/office/drawing/2014/main" id="{2D7406CB-77B0-AC34-AB95-7FD0D4EF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06"/>
          <a:stretch>
            <a:fillRect/>
          </a:stretch>
        </p:blipFill>
        <p:spPr>
          <a:xfrm>
            <a:off x="6457365" y="2904134"/>
            <a:ext cx="2435809" cy="17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175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Vodafone Rg" charset="0"/>
              </a:rPr>
              <a:t>Top 3 College Learnings</a:t>
            </a:r>
          </a:p>
        </p:txBody>
      </p:sp>
      <p:sp>
        <p:nvSpPr>
          <p:cNvPr id="115714" name="Content Placeholder 17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GB" sz="1600" dirty="0">
                <a:latin typeface="Vodafone Rg" charset="0"/>
              </a:rPr>
              <a:t>These are my learning, so it is not necessary that it will match with yours as well </a:t>
            </a:r>
            <a:r>
              <a:rPr lang="en-GB" sz="1600" dirty="0">
                <a:latin typeface="Vodafone Rg" charset="0"/>
                <a:sym typeface="Wingdings" panose="05000000000000000000" pitchFamily="2" charset="2"/>
              </a:rPr>
              <a:t></a:t>
            </a:r>
            <a:endParaRPr lang="en-GB" sz="1600" dirty="0">
              <a:latin typeface="Vodafone Rg" charset="0"/>
            </a:endParaRPr>
          </a:p>
        </p:txBody>
      </p:sp>
      <p:sp>
        <p:nvSpPr>
          <p:cNvPr id="115721" name="TextBox 16"/>
          <p:cNvSpPr txBox="1">
            <a:spLocks noChangeArrowheads="1"/>
          </p:cNvSpPr>
          <p:nvPr/>
        </p:nvSpPr>
        <p:spPr bwMode="auto">
          <a:xfrm>
            <a:off x="253395" y="1565735"/>
            <a:ext cx="8639780" cy="268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odafone Rg" charset="0"/>
                <a:ea typeface="ＭＳ Ｐゴシック" charset="0"/>
              </a:defRPr>
            </a:lvl9pPr>
          </a:lstStyle>
          <a:p>
            <a:r>
              <a:rPr lang="en-GB" sz="1800" b="1" dirty="0"/>
              <a:t>1) </a:t>
            </a:r>
            <a:r>
              <a:rPr lang="en-US" sz="1800" b="1" dirty="0"/>
              <a:t>Networking with Teachers is more important than Seniors - </a:t>
            </a:r>
            <a:r>
              <a:rPr lang="en-US" sz="1800" dirty="0"/>
              <a:t>Building relationships with alumni and seniors opens doors to mentorship and job opportunities.</a:t>
            </a:r>
          </a:p>
          <a:p>
            <a:endParaRPr lang="en-US" sz="1800" dirty="0"/>
          </a:p>
          <a:p>
            <a:r>
              <a:rPr lang="en-US" sz="1800" b="1" dirty="0"/>
              <a:t>2) Practical Exposure through Projects - </a:t>
            </a:r>
            <a:r>
              <a:rPr lang="en-US" sz="1800" dirty="0"/>
              <a:t>Hands-on projects and internships during college give you real-world experience that recruiters value.</a:t>
            </a:r>
          </a:p>
          <a:p>
            <a:endParaRPr lang="en-US" sz="1800" dirty="0"/>
          </a:p>
          <a:p>
            <a:r>
              <a:rPr lang="en-US" sz="1800" b="1" dirty="0"/>
              <a:t>3) Time Management &amp; Discipline - </a:t>
            </a:r>
            <a:r>
              <a:rPr lang="en-US" sz="1800" dirty="0"/>
              <a:t>Balancing academics, projects, and extracurricular activities  teaches you how to prioritize effectively.</a:t>
            </a:r>
          </a:p>
          <a:p>
            <a:endParaRPr lang="en-US" sz="1100" dirty="0"/>
          </a:p>
          <a:p>
            <a:pPr eaLnBrk="1" hangingPunct="1"/>
            <a:endParaRPr lang="en-GB" sz="1100" dirty="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43C68EBA-45C3-0E47-A4A7-F961F0E3E8B6}"/>
              </a:ext>
            </a:extLst>
          </p:cNvPr>
          <p:cNvSpPr txBox="1">
            <a:spLocks/>
          </p:cNvSpPr>
          <p:nvPr/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 spc="5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383FA3E-C98A-0A06-261B-29BB13192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6538733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981A-0435-98AD-2C5F-D0E4E169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mentorship? Because panic is a great motivator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07567-FFD1-76F3-A31F-C6D95643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462A4-DE9E-0875-B273-5B167EC8AA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to Prepare for Interviews that helped me Aswell - </a:t>
            </a:r>
          </a:p>
          <a:p>
            <a:r>
              <a:rPr lang="en-US" b="1" dirty="0"/>
              <a:t>Research the Company &amp; Role</a:t>
            </a:r>
            <a:br>
              <a:rPr lang="en-US" dirty="0"/>
            </a:br>
            <a:r>
              <a:rPr lang="en-US" dirty="0"/>
              <a:t>Understand the company’s products, services, and culture. Review the job description carefully to know what skills they value.</a:t>
            </a:r>
          </a:p>
          <a:p>
            <a:endParaRPr lang="en-US" dirty="0"/>
          </a:p>
          <a:p>
            <a:r>
              <a:rPr lang="en-US" b="1" dirty="0"/>
              <a:t>Practice Common Questions</a:t>
            </a:r>
            <a:br>
              <a:rPr lang="en-US" dirty="0"/>
            </a:br>
            <a:r>
              <a:rPr lang="en-US" dirty="0"/>
              <a:t>Prepare answers for behavioral questions (e.g., “Tell me about yourself”) and technical questions relevant to your field.</a:t>
            </a:r>
          </a:p>
          <a:p>
            <a:endParaRPr lang="en-US" dirty="0"/>
          </a:p>
          <a:p>
            <a:r>
              <a:rPr lang="en-US" b="1" dirty="0"/>
              <a:t>Know Your Resume</a:t>
            </a:r>
            <a:br>
              <a:rPr lang="en-US" dirty="0"/>
            </a:br>
            <a:r>
              <a:rPr lang="en-US" dirty="0"/>
              <a:t>Be ready to explain every project or experience you’ve listed. Interviewers often dig deeper into your resume.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971F9-B3CE-C68F-7191-E73C7D2F8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7160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6BD3C0-58B8-3FFB-2BA8-2D3AA0C3F8C7}"/>
              </a:ext>
            </a:extLst>
          </p:cNvPr>
          <p:cNvSpPr txBox="1"/>
          <p:nvPr/>
        </p:nvSpPr>
        <p:spPr>
          <a:xfrm>
            <a:off x="607161" y="0"/>
            <a:ext cx="8286013" cy="99892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 spc="0" baseline="0" dirty="0">
                <a:solidFill>
                  <a:schemeClr val="accent1"/>
                </a:solidFill>
              </a:rPr>
              <a:t>Thank you, guys, for your valuable time and patience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5295" y="4713136"/>
            <a:ext cx="413410" cy="238889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63928-FBAC-76BE-F3F9-F41FEB891415}"/>
              </a:ext>
            </a:extLst>
          </p:cNvPr>
          <p:cNvSpPr txBox="1"/>
          <p:nvPr/>
        </p:nvSpPr>
        <p:spPr>
          <a:xfrm>
            <a:off x="987551" y="1777594"/>
            <a:ext cx="6024753" cy="2625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138113" indent="-138113"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3000" kern="1200" dirty="0"/>
              <a:t>Q&amp;A – Your Questions, My Experience</a:t>
            </a:r>
          </a:p>
          <a:p>
            <a:pPr marL="138113" indent="-138113"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3000" kern="1200" dirty="0"/>
          </a:p>
          <a:p>
            <a:pPr marL="138113" indent="-138113"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kern="1200" dirty="0"/>
              <a:t>LinkedIn – Raunak Parmar</a:t>
            </a:r>
          </a:p>
          <a:p>
            <a:pPr marL="138113" indent="-138113"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/>
              <a:t>Email – raunakparmar1@gmail.com</a:t>
            </a:r>
            <a:r>
              <a:rPr lang="en-US" sz="2200" kern="1200" dirty="0"/>
              <a:t> 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84F89E3-5CE2-D590-EEB8-BD75BD741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753330" cy="238889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spc="0" baseline="0" dirty="0">
                <a:latin typeface="Vodafone" panose="020B0503020202020204" pitchFamily="34" charset="0"/>
                <a:ea typeface="+mn-ea"/>
                <a:cs typeface="Vodafone" panose="020B0503020202020204" pitchFamily="34" charset="0"/>
              </a:rPr>
              <a:t>Insert Confidentiality Level In Slide Footer </a:t>
            </a:r>
          </a:p>
        </p:txBody>
      </p:sp>
      <p:pic>
        <p:nvPicPr>
          <p:cNvPr id="9" name="Picture 8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2EB4255E-565D-58F3-73A7-05914580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23" y="998924"/>
            <a:ext cx="1633932" cy="3404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502281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D120-1F75-8583-B0D8-43787F755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25633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Vodafon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4A4D4E"/>
      </a:lt2>
      <a:accent1>
        <a:srgbClr val="E60000"/>
      </a:accent1>
      <a:accent2>
        <a:srgbClr val="494D4E"/>
      </a:accent2>
      <a:accent3>
        <a:srgbClr val="A3A6A6"/>
      </a:accent3>
      <a:accent4>
        <a:srgbClr val="D2D2D3"/>
      </a:accent4>
      <a:accent5>
        <a:srgbClr val="D2D2D3"/>
      </a:accent5>
      <a:accent6>
        <a:srgbClr val="A8B300"/>
      </a:accent6>
      <a:hlink>
        <a:srgbClr val="E60000"/>
      </a:hlink>
      <a:folHlink>
        <a:srgbClr val="E60000"/>
      </a:folHlink>
    </a:clrScheme>
    <a:fontScheme name="Vodafone 2024">
      <a:majorFont>
        <a:latin typeface="Vodafone"/>
        <a:ea typeface=""/>
        <a:cs typeface=""/>
      </a:majorFont>
      <a:minorFont>
        <a:latin typeface="Vodaf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BRAND_VOIS_ppt_template.pptx" id="{30B42625-FE93-4663-9254-567D65083690}" vid="{00702F45-4036-4010-99B9-448D34D56B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66ECBD27B61A48B7C7FB2CD623A977" ma:contentTypeVersion="13" ma:contentTypeDescription="Create a new document." ma:contentTypeScope="" ma:versionID="af54c48671a291e9bf62cc6245251f84">
  <xsd:schema xmlns:xsd="http://www.w3.org/2001/XMLSchema" xmlns:xs="http://www.w3.org/2001/XMLSchema" xmlns:p="http://schemas.microsoft.com/office/2006/metadata/properties" xmlns:ns2="cf9c2266-a4ab-49ab-9d18-e89074a8d44f" xmlns:ns3="bc50ff89-dc45-4652-9cec-6bff474fccdc" targetNamespace="http://schemas.microsoft.com/office/2006/metadata/properties" ma:root="true" ma:fieldsID="fda4e1ab99decfc0b087a1471846a228" ns2:_="" ns3:_="">
    <xsd:import namespace="cf9c2266-a4ab-49ab-9d18-e89074a8d44f"/>
    <xsd:import namespace="bc50ff89-dc45-4652-9cec-6bff474fcc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c2266-a4ab-49ab-9d18-e89074a8d4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50ff89-dc45-4652-9cec-6bff474fccd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D1C6A4-260D-4217-B5ED-22CF75066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9c2266-a4ab-49ab-9d18-e89074a8d44f"/>
    <ds:schemaRef ds:uri="bc50ff89-dc45-4652-9cec-6bff474fcc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27ACF1-6510-4B20-8683-AE9F6EA6D1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278E3-3B8F-471C-B510-63570C5D0691}">
  <ds:schemaRefs>
    <ds:schemaRef ds:uri="http://purl.org/dc/dcmitype/"/>
    <ds:schemaRef ds:uri="http://www.w3.org/XML/1998/namespace"/>
    <ds:schemaRef ds:uri="http://purl.org/dc/elements/1.1/"/>
    <ds:schemaRef ds:uri="cf9c2266-a4ab-49ab-9d18-e89074a8d44f"/>
    <ds:schemaRef ds:uri="http://schemas.microsoft.com/office/2006/metadata/properties"/>
    <ds:schemaRef ds:uri="http://schemas.microsoft.com/office/2006/documentManagement/types"/>
    <ds:schemaRef ds:uri="http://purl.org/dc/terms/"/>
    <ds:schemaRef ds:uri="bc50ff89-dc45-4652-9cec-6bff474fccdc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VOIS_PowerPoint_Template</Template>
  <TotalTime>0</TotalTime>
  <Words>458</Words>
  <Application>Microsoft Office PowerPoint</Application>
  <PresentationFormat>On-screen Show (16:9)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Vodafone</vt:lpstr>
      <vt:lpstr>Calibri</vt:lpstr>
      <vt:lpstr>Vodafone Rg</vt:lpstr>
      <vt:lpstr>Arial</vt:lpstr>
      <vt:lpstr>Vodafone</vt:lpstr>
      <vt:lpstr>Tech Tales &amp; Triumphs: An Alumni Interaction</vt:lpstr>
      <vt:lpstr>Session Overview</vt:lpstr>
      <vt:lpstr>Brief Introduction about me!</vt:lpstr>
      <vt:lpstr>A personal quote or motto that inspires you</vt:lpstr>
      <vt:lpstr>College Support &amp; Faculty Interaction</vt:lpstr>
      <vt:lpstr>Top 3 College Learnings</vt:lpstr>
      <vt:lpstr>Motivation and mentorship? Because panic is a great motivator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Raunak Parmar, Vodafone</dc:creator>
  <cp:lastModifiedBy>Raunak Parmar, Vodafone</cp:lastModifiedBy>
  <cp:revision>1</cp:revision>
  <cp:lastPrinted>2011-08-30T12:20:26Z</cp:lastPrinted>
  <dcterms:created xsi:type="dcterms:W3CDTF">2025-11-12T13:45:26Z</dcterms:created>
  <dcterms:modified xsi:type="dcterms:W3CDTF">2025-11-14T14:18:39Z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0x010100B666ECBD27B61A48B7C7FB2CD623A977</vt:lpwstr>
  </property>
  <property fmtid="{D5CDD505-2E9C-101B-9397-08002B2CF9AE}" pid="4" name="Order">
    <vt:r8>2928800</vt:r8>
  </property>
  <property fmtid="{D5CDD505-2E9C-101B-9397-08002B2CF9AE}" pid="5" name="ComplianceAssetId">
    <vt:lpwstr/>
  </property>
  <property fmtid="{D5CDD505-2E9C-101B-9397-08002B2CF9AE}" pid="6" name="MSIP_Label_0359f705-2ba0-454b-9cfc-6ce5bcaac040_Enabled">
    <vt:lpwstr>true</vt:lpwstr>
  </property>
  <property fmtid="{D5CDD505-2E9C-101B-9397-08002B2CF9AE}" pid="7" name="MSIP_Label_0359f705-2ba0-454b-9cfc-6ce5bcaac040_SetDate">
    <vt:lpwstr>2022-04-25T07:03:33Z</vt:lpwstr>
  </property>
  <property fmtid="{D5CDD505-2E9C-101B-9397-08002B2CF9AE}" pid="8" name="MSIP_Label_0359f705-2ba0-454b-9cfc-6ce5bcaac040_Method">
    <vt:lpwstr>Standard</vt:lpwstr>
  </property>
  <property fmtid="{D5CDD505-2E9C-101B-9397-08002B2CF9AE}" pid="9" name="MSIP_Label_0359f705-2ba0-454b-9cfc-6ce5bcaac040_Name">
    <vt:lpwstr>0359f705-2ba0-454b-9cfc-6ce5bcaac040</vt:lpwstr>
  </property>
  <property fmtid="{D5CDD505-2E9C-101B-9397-08002B2CF9AE}" pid="10" name="MSIP_Label_0359f705-2ba0-454b-9cfc-6ce5bcaac040_SiteId">
    <vt:lpwstr>68283f3b-8487-4c86-adb3-a5228f18b893</vt:lpwstr>
  </property>
  <property fmtid="{D5CDD505-2E9C-101B-9397-08002B2CF9AE}" pid="11" name="MSIP_Label_0359f705-2ba0-454b-9cfc-6ce5bcaac040_ActionId">
    <vt:lpwstr>04c3b633-282e-4a7c-a0a9-d0a1c81f3ba0</vt:lpwstr>
  </property>
  <property fmtid="{D5CDD505-2E9C-101B-9397-08002B2CF9AE}" pid="12" name="MSIP_Label_0359f705-2ba0-454b-9cfc-6ce5bcaac040_ContentBits">
    <vt:lpwstr>2</vt:lpwstr>
  </property>
  <property fmtid="{D5CDD505-2E9C-101B-9397-08002B2CF9AE}" pid="13" name="MediaServiceImageTags">
    <vt:lpwstr/>
  </property>
</Properties>
</file>